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8" r:id="rId3"/>
    <p:sldId id="289" r:id="rId4"/>
    <p:sldId id="291" r:id="rId5"/>
    <p:sldId id="294" r:id="rId6"/>
    <p:sldId id="293" r:id="rId7"/>
    <p:sldId id="295" r:id="rId8"/>
    <p:sldId id="296" r:id="rId9"/>
    <p:sldId id="317" r:id="rId10"/>
    <p:sldId id="318" r:id="rId11"/>
    <p:sldId id="316" r:id="rId12"/>
    <p:sldId id="313" r:id="rId13"/>
    <p:sldId id="315" r:id="rId14"/>
    <p:sldId id="302" r:id="rId15"/>
    <p:sldId id="304" r:id="rId16"/>
    <p:sldId id="305" r:id="rId17"/>
    <p:sldId id="306" r:id="rId18"/>
    <p:sldId id="307" r:id="rId19"/>
    <p:sldId id="308" r:id="rId20"/>
    <p:sldId id="303" r:id="rId21"/>
    <p:sldId id="309" r:id="rId22"/>
    <p:sldId id="310" r:id="rId23"/>
    <p:sldId id="311" r:id="rId24"/>
    <p:sldId id="31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AE9ACA-F531-42CC-A595-9163BF1BD2AD}">
          <p14:sldIdLst>
            <p14:sldId id="256"/>
            <p14:sldId id="288"/>
            <p14:sldId id="289"/>
            <p14:sldId id="291"/>
            <p14:sldId id="294"/>
            <p14:sldId id="293"/>
            <p14:sldId id="295"/>
            <p14:sldId id="296"/>
            <p14:sldId id="317"/>
            <p14:sldId id="318"/>
            <p14:sldId id="316"/>
            <p14:sldId id="313"/>
            <p14:sldId id="315"/>
            <p14:sldId id="302"/>
            <p14:sldId id="304"/>
            <p14:sldId id="305"/>
            <p14:sldId id="306"/>
            <p14:sldId id="307"/>
            <p14:sldId id="308"/>
            <p14:sldId id="303"/>
            <p14:sldId id="309"/>
            <p14:sldId id="310"/>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99FF66"/>
    <a:srgbClr val="FF0066"/>
    <a:srgbClr val="E77F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10/23/2021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youtu.be/LJXjFUs8SFY" TargetMode="External"/><Relationship Id="rId2" Type="http://schemas.openxmlformats.org/officeDocument/2006/relationships/hyperlink" Target="https://youtu.be/qbnv8eUJ5W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5793-2E9E-4207-A3D7-7E892C01230A}"/>
              </a:ext>
            </a:extLst>
          </p:cNvPr>
          <p:cNvSpPr>
            <a:spLocks noGrp="1"/>
          </p:cNvSpPr>
          <p:nvPr>
            <p:ph type="ctrTitle"/>
          </p:nvPr>
        </p:nvSpPr>
        <p:spPr>
          <a:xfrm>
            <a:off x="2992582" y="1690667"/>
            <a:ext cx="8167543" cy="2421464"/>
          </a:xfrm>
        </p:spPr>
        <p:txBody>
          <a:bodyPr/>
          <a:lstStyle/>
          <a:p>
            <a:r>
              <a:rPr lang="en-US" dirty="0"/>
              <a:t>Case study 1</a:t>
            </a:r>
            <a:br>
              <a:rPr lang="en-US" dirty="0"/>
            </a:br>
            <a:r>
              <a:rPr lang="en-US" dirty="0"/>
              <a:t>ds6306</a:t>
            </a:r>
          </a:p>
        </p:txBody>
      </p:sp>
      <p:sp>
        <p:nvSpPr>
          <p:cNvPr id="3" name="Subtitle 2">
            <a:extLst>
              <a:ext uri="{FF2B5EF4-FFF2-40B4-BE49-F238E27FC236}">
                <a16:creationId xmlns:a16="http://schemas.microsoft.com/office/drawing/2014/main" id="{4C184591-04B1-4804-8DB6-F2BB5A30EB1F}"/>
              </a:ext>
            </a:extLst>
          </p:cNvPr>
          <p:cNvSpPr>
            <a:spLocks noGrp="1"/>
          </p:cNvSpPr>
          <p:nvPr>
            <p:ph type="subTitle" idx="1"/>
          </p:nvPr>
        </p:nvSpPr>
        <p:spPr>
          <a:xfrm>
            <a:off x="3289465" y="4385732"/>
            <a:ext cx="7870660" cy="1405467"/>
          </a:xfrm>
        </p:spPr>
        <p:txBody>
          <a:bodyPr/>
          <a:lstStyle/>
          <a:p>
            <a:r>
              <a:rPr lang="en-US" dirty="0"/>
              <a:t>Braden Anderson and </a:t>
            </a:r>
            <a:r>
              <a:rPr lang="en-US" dirty="0" err="1"/>
              <a:t>luke</a:t>
            </a:r>
            <a:r>
              <a:rPr lang="en-US" dirty="0"/>
              <a:t> </a:t>
            </a:r>
            <a:r>
              <a:rPr lang="en-US" dirty="0" err="1"/>
              <a:t>stodgel</a:t>
            </a:r>
            <a:endParaRPr lang="en-US" dirty="0"/>
          </a:p>
          <a:p>
            <a:r>
              <a:rPr lang="en-US" dirty="0"/>
              <a:t>SMU MSDS, DS6306 – Doing Data Science</a:t>
            </a:r>
          </a:p>
        </p:txBody>
      </p:sp>
      <p:sp>
        <p:nvSpPr>
          <p:cNvPr id="4" name="Subtitle 2">
            <a:extLst>
              <a:ext uri="{FF2B5EF4-FFF2-40B4-BE49-F238E27FC236}">
                <a16:creationId xmlns:a16="http://schemas.microsoft.com/office/drawing/2014/main" id="{D066C276-F0EC-404F-B37A-5F8B08D33DC9}"/>
              </a:ext>
            </a:extLst>
          </p:cNvPr>
          <p:cNvSpPr txBox="1">
            <a:spLocks/>
          </p:cNvSpPr>
          <p:nvPr/>
        </p:nvSpPr>
        <p:spPr>
          <a:xfrm>
            <a:off x="5818909" y="5332021"/>
            <a:ext cx="5220483" cy="344384"/>
          </a:xfrm>
          <a:prstGeom prst="rect">
            <a:avLst/>
          </a:prstGeom>
        </p:spPr>
        <p:txBody>
          <a:bodyPr vert="horz" lIns="91440" tIns="45720" rIns="91440" bIns="45720" rtlCol="0" anchor="t">
            <a:normAutofit lnSpcReduction="10000"/>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en-US" dirty="0"/>
              <a:t>Braden VIDEO: </a:t>
            </a:r>
            <a:r>
              <a:rPr lang="en-US" dirty="0">
                <a:hlinkClick r:id="rId2"/>
              </a:rPr>
              <a:t>https://youtu.be/qbnv8eUJ5WA</a:t>
            </a:r>
            <a:r>
              <a:rPr lang="en-US" dirty="0"/>
              <a:t> </a:t>
            </a:r>
          </a:p>
        </p:txBody>
      </p:sp>
      <p:sp>
        <p:nvSpPr>
          <p:cNvPr id="5" name="Subtitle 2">
            <a:extLst>
              <a:ext uri="{FF2B5EF4-FFF2-40B4-BE49-F238E27FC236}">
                <a16:creationId xmlns:a16="http://schemas.microsoft.com/office/drawing/2014/main" id="{8184AC56-6DF4-4957-ABA2-C56FDF392261}"/>
              </a:ext>
            </a:extLst>
          </p:cNvPr>
          <p:cNvSpPr txBox="1">
            <a:spLocks/>
          </p:cNvSpPr>
          <p:nvPr/>
        </p:nvSpPr>
        <p:spPr>
          <a:xfrm>
            <a:off x="6172201" y="5690259"/>
            <a:ext cx="4573278" cy="467097"/>
          </a:xfrm>
          <a:prstGeom prst="rect">
            <a:avLst/>
          </a:prstGeom>
        </p:spPr>
        <p:txBody>
          <a:bodyPr vert="horz" lIns="91440" tIns="45720" rIns="91440" bIns="45720" rtlCol="0" anchor="t">
            <a:normAutofit/>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en-US" dirty="0"/>
              <a:t>Luke VIDEO: </a:t>
            </a:r>
            <a:r>
              <a:rPr lang="en-US" b="0" i="0" u="none" strike="noStrike" dirty="0">
                <a:effectLst/>
                <a:latin typeface="Whitney"/>
                <a:hlinkClick r:id="rId3" tooltip="https://youtu.be/LJXjFUs8SFY"/>
              </a:rPr>
              <a:t>https://youtu.be/LJXjFUs8SFY</a:t>
            </a:r>
            <a:r>
              <a:rPr lang="en-US" b="0" i="0" u="none" strike="noStrike" dirty="0">
                <a:effectLst/>
                <a:latin typeface="Whitney"/>
              </a:rPr>
              <a:t> </a:t>
            </a:r>
            <a:endParaRPr lang="en-US" dirty="0"/>
          </a:p>
        </p:txBody>
      </p:sp>
    </p:spTree>
    <p:extLst>
      <p:ext uri="{BB962C8B-B14F-4D97-AF65-F5344CB8AC3E}">
        <p14:creationId xmlns:p14="http://schemas.microsoft.com/office/powerpoint/2010/main" val="238536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CC1BA-957F-46A1-8A1F-03D915E36731}"/>
              </a:ext>
            </a:extLst>
          </p:cNvPr>
          <p:cNvPicPr>
            <a:picLocks noChangeAspect="1"/>
          </p:cNvPicPr>
          <p:nvPr/>
        </p:nvPicPr>
        <p:blipFill>
          <a:blip r:embed="rId2"/>
          <a:stretch>
            <a:fillRect/>
          </a:stretch>
        </p:blipFill>
        <p:spPr>
          <a:xfrm>
            <a:off x="1543790" y="457070"/>
            <a:ext cx="9576769" cy="5694478"/>
          </a:xfrm>
          <a:prstGeom prst="rect">
            <a:avLst/>
          </a:prstGeom>
        </p:spPr>
      </p:pic>
      <p:sp>
        <p:nvSpPr>
          <p:cNvPr id="9" name="TextBox 8">
            <a:extLst>
              <a:ext uri="{FF2B5EF4-FFF2-40B4-BE49-F238E27FC236}">
                <a16:creationId xmlns:a16="http://schemas.microsoft.com/office/drawing/2014/main" id="{7505EC0A-1F60-4C59-AA4A-5016C384E862}"/>
              </a:ext>
            </a:extLst>
          </p:cNvPr>
          <p:cNvSpPr txBox="1"/>
          <p:nvPr/>
        </p:nvSpPr>
        <p:spPr>
          <a:xfrm>
            <a:off x="5617367" y="6151548"/>
            <a:ext cx="1429614" cy="369332"/>
          </a:xfrm>
          <a:prstGeom prst="rect">
            <a:avLst/>
          </a:prstGeom>
          <a:noFill/>
        </p:spPr>
        <p:txBody>
          <a:bodyPr wrap="square" rtlCol="0">
            <a:spAutoFit/>
          </a:bodyPr>
          <a:lstStyle/>
          <a:p>
            <a:r>
              <a:rPr lang="en-US" dirty="0"/>
              <a:t>Min points=4</a:t>
            </a:r>
          </a:p>
        </p:txBody>
      </p:sp>
    </p:spTree>
    <p:extLst>
      <p:ext uri="{BB962C8B-B14F-4D97-AF65-F5344CB8AC3E}">
        <p14:creationId xmlns:p14="http://schemas.microsoft.com/office/powerpoint/2010/main" val="11418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DFC5DD-7A09-4321-AA60-447D2C69FA6F}"/>
              </a:ext>
            </a:extLst>
          </p:cNvPr>
          <p:cNvSpPr txBox="1"/>
          <p:nvPr/>
        </p:nvSpPr>
        <p:spPr>
          <a:xfrm>
            <a:off x="4061360" y="2072243"/>
            <a:ext cx="4803570" cy="1015663"/>
          </a:xfrm>
          <a:prstGeom prst="rect">
            <a:avLst/>
          </a:prstGeom>
          <a:noFill/>
        </p:spPr>
        <p:txBody>
          <a:bodyPr wrap="square" rtlCol="0">
            <a:spAutoFit/>
          </a:bodyPr>
          <a:lstStyle/>
          <a:p>
            <a:r>
              <a:rPr lang="en-US" sz="6000" dirty="0"/>
              <a:t>Back-up Slides</a:t>
            </a:r>
          </a:p>
        </p:txBody>
      </p:sp>
    </p:spTree>
    <p:extLst>
      <p:ext uri="{BB962C8B-B14F-4D97-AF65-F5344CB8AC3E}">
        <p14:creationId xmlns:p14="http://schemas.microsoft.com/office/powerpoint/2010/main" val="3381396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FC71F5F-3A45-4844-AE14-239C0FA55015}"/>
              </a:ext>
            </a:extLst>
          </p:cNvPr>
          <p:cNvSpPr txBox="1"/>
          <p:nvPr/>
        </p:nvSpPr>
        <p:spPr>
          <a:xfrm>
            <a:off x="4416323" y="71254"/>
            <a:ext cx="3359354" cy="646331"/>
          </a:xfrm>
          <a:prstGeom prst="rect">
            <a:avLst/>
          </a:prstGeom>
          <a:noFill/>
        </p:spPr>
        <p:txBody>
          <a:bodyPr wrap="square" rtlCol="0">
            <a:spAutoFit/>
          </a:bodyPr>
          <a:lstStyle/>
          <a:p>
            <a:r>
              <a:rPr lang="en-US" sz="3600" dirty="0"/>
              <a:t>KNN Sensitivity</a:t>
            </a:r>
          </a:p>
        </p:txBody>
      </p:sp>
      <p:pic>
        <p:nvPicPr>
          <p:cNvPr id="7" name="Picture 6">
            <a:extLst>
              <a:ext uri="{FF2B5EF4-FFF2-40B4-BE49-F238E27FC236}">
                <a16:creationId xmlns:a16="http://schemas.microsoft.com/office/drawing/2014/main" id="{C19C4ABA-D030-4C03-A7A7-142CF95B78D6}"/>
              </a:ext>
            </a:extLst>
          </p:cNvPr>
          <p:cNvPicPr>
            <a:picLocks noChangeAspect="1"/>
          </p:cNvPicPr>
          <p:nvPr/>
        </p:nvPicPr>
        <p:blipFill>
          <a:blip r:embed="rId2"/>
          <a:stretch>
            <a:fillRect/>
          </a:stretch>
        </p:blipFill>
        <p:spPr>
          <a:xfrm>
            <a:off x="120741" y="1860469"/>
            <a:ext cx="5743690" cy="3485407"/>
          </a:xfrm>
          <a:prstGeom prst="rect">
            <a:avLst/>
          </a:prstGeom>
        </p:spPr>
      </p:pic>
      <p:sp>
        <p:nvSpPr>
          <p:cNvPr id="10" name="TextBox 9">
            <a:extLst>
              <a:ext uri="{FF2B5EF4-FFF2-40B4-BE49-F238E27FC236}">
                <a16:creationId xmlns:a16="http://schemas.microsoft.com/office/drawing/2014/main" id="{333CE2C4-A7EF-4BE1-B410-ADF42B718873}"/>
              </a:ext>
            </a:extLst>
          </p:cNvPr>
          <p:cNvSpPr txBox="1"/>
          <p:nvPr/>
        </p:nvSpPr>
        <p:spPr>
          <a:xfrm>
            <a:off x="2557162" y="1253717"/>
            <a:ext cx="1052937" cy="769441"/>
          </a:xfrm>
          <a:prstGeom prst="rect">
            <a:avLst/>
          </a:prstGeom>
          <a:noFill/>
        </p:spPr>
        <p:txBody>
          <a:bodyPr wrap="square" rtlCol="0">
            <a:spAutoFit/>
          </a:bodyPr>
          <a:lstStyle/>
          <a:p>
            <a:r>
              <a:rPr lang="en-US" sz="4400" dirty="0">
                <a:solidFill>
                  <a:srgbClr val="99FF66"/>
                </a:solidFill>
              </a:rPr>
              <a:t>IPA</a:t>
            </a:r>
          </a:p>
        </p:txBody>
      </p:sp>
      <p:sp>
        <p:nvSpPr>
          <p:cNvPr id="11" name="TextBox 10">
            <a:extLst>
              <a:ext uri="{FF2B5EF4-FFF2-40B4-BE49-F238E27FC236}">
                <a16:creationId xmlns:a16="http://schemas.microsoft.com/office/drawing/2014/main" id="{5A53DA24-8FA6-4F43-A3E9-70960D813FBE}"/>
              </a:ext>
            </a:extLst>
          </p:cNvPr>
          <p:cNvSpPr txBox="1"/>
          <p:nvPr/>
        </p:nvSpPr>
        <p:spPr>
          <a:xfrm>
            <a:off x="8718476" y="1265593"/>
            <a:ext cx="1137305" cy="769441"/>
          </a:xfrm>
          <a:prstGeom prst="rect">
            <a:avLst/>
          </a:prstGeom>
          <a:noFill/>
        </p:spPr>
        <p:txBody>
          <a:bodyPr wrap="square" rtlCol="0">
            <a:spAutoFit/>
          </a:bodyPr>
          <a:lstStyle/>
          <a:p>
            <a:r>
              <a:rPr lang="en-US" sz="4400" dirty="0">
                <a:solidFill>
                  <a:srgbClr val="00FFFF"/>
                </a:solidFill>
              </a:rPr>
              <a:t>Ale</a:t>
            </a:r>
          </a:p>
        </p:txBody>
      </p:sp>
      <p:pic>
        <p:nvPicPr>
          <p:cNvPr id="16" name="Picture 15">
            <a:extLst>
              <a:ext uri="{FF2B5EF4-FFF2-40B4-BE49-F238E27FC236}">
                <a16:creationId xmlns:a16="http://schemas.microsoft.com/office/drawing/2014/main" id="{B789EC64-558F-42D6-B056-EB405EAC87E2}"/>
              </a:ext>
            </a:extLst>
          </p:cNvPr>
          <p:cNvPicPr>
            <a:picLocks noChangeAspect="1"/>
          </p:cNvPicPr>
          <p:nvPr/>
        </p:nvPicPr>
        <p:blipFill>
          <a:blip r:embed="rId3"/>
          <a:stretch>
            <a:fillRect/>
          </a:stretch>
        </p:blipFill>
        <p:spPr>
          <a:xfrm>
            <a:off x="6151659" y="1860469"/>
            <a:ext cx="5824607" cy="3485407"/>
          </a:xfrm>
          <a:prstGeom prst="rect">
            <a:avLst/>
          </a:prstGeom>
        </p:spPr>
      </p:pic>
    </p:spTree>
    <p:extLst>
      <p:ext uri="{BB962C8B-B14F-4D97-AF65-F5344CB8AC3E}">
        <p14:creationId xmlns:p14="http://schemas.microsoft.com/office/powerpoint/2010/main" val="733994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FC71F5F-3A45-4844-AE14-239C0FA55015}"/>
              </a:ext>
            </a:extLst>
          </p:cNvPr>
          <p:cNvSpPr txBox="1"/>
          <p:nvPr/>
        </p:nvSpPr>
        <p:spPr>
          <a:xfrm>
            <a:off x="4416323" y="71254"/>
            <a:ext cx="3359354" cy="646331"/>
          </a:xfrm>
          <a:prstGeom prst="rect">
            <a:avLst/>
          </a:prstGeom>
          <a:noFill/>
        </p:spPr>
        <p:txBody>
          <a:bodyPr wrap="square" rtlCol="0">
            <a:spAutoFit/>
          </a:bodyPr>
          <a:lstStyle/>
          <a:p>
            <a:r>
              <a:rPr lang="en-US" sz="3600" dirty="0"/>
              <a:t>KNN Specificity</a:t>
            </a:r>
          </a:p>
        </p:txBody>
      </p:sp>
      <p:sp>
        <p:nvSpPr>
          <p:cNvPr id="5" name="TextBox 4">
            <a:extLst>
              <a:ext uri="{FF2B5EF4-FFF2-40B4-BE49-F238E27FC236}">
                <a16:creationId xmlns:a16="http://schemas.microsoft.com/office/drawing/2014/main" id="{988D0B8D-178E-48A7-ABAE-146F2ED385CE}"/>
              </a:ext>
            </a:extLst>
          </p:cNvPr>
          <p:cNvSpPr txBox="1"/>
          <p:nvPr/>
        </p:nvSpPr>
        <p:spPr>
          <a:xfrm>
            <a:off x="2557162" y="1283407"/>
            <a:ext cx="1052937" cy="769441"/>
          </a:xfrm>
          <a:prstGeom prst="rect">
            <a:avLst/>
          </a:prstGeom>
          <a:noFill/>
        </p:spPr>
        <p:txBody>
          <a:bodyPr wrap="square" rtlCol="0">
            <a:spAutoFit/>
          </a:bodyPr>
          <a:lstStyle/>
          <a:p>
            <a:r>
              <a:rPr lang="en-US" sz="4400" dirty="0">
                <a:solidFill>
                  <a:srgbClr val="99FF66"/>
                </a:solidFill>
              </a:rPr>
              <a:t>IPA</a:t>
            </a:r>
          </a:p>
        </p:txBody>
      </p:sp>
      <p:sp>
        <p:nvSpPr>
          <p:cNvPr id="6" name="TextBox 5">
            <a:extLst>
              <a:ext uri="{FF2B5EF4-FFF2-40B4-BE49-F238E27FC236}">
                <a16:creationId xmlns:a16="http://schemas.microsoft.com/office/drawing/2014/main" id="{E131EF8D-E27B-4FA6-BEAF-5B499E733A57}"/>
              </a:ext>
            </a:extLst>
          </p:cNvPr>
          <p:cNvSpPr txBox="1"/>
          <p:nvPr/>
        </p:nvSpPr>
        <p:spPr>
          <a:xfrm>
            <a:off x="8718476" y="1283407"/>
            <a:ext cx="1137305" cy="769441"/>
          </a:xfrm>
          <a:prstGeom prst="rect">
            <a:avLst/>
          </a:prstGeom>
          <a:noFill/>
        </p:spPr>
        <p:txBody>
          <a:bodyPr wrap="square" rtlCol="0">
            <a:spAutoFit/>
          </a:bodyPr>
          <a:lstStyle/>
          <a:p>
            <a:r>
              <a:rPr lang="en-US" sz="4400" dirty="0">
                <a:solidFill>
                  <a:srgbClr val="00FFFF"/>
                </a:solidFill>
              </a:rPr>
              <a:t>Ale</a:t>
            </a:r>
          </a:p>
        </p:txBody>
      </p:sp>
      <p:pic>
        <p:nvPicPr>
          <p:cNvPr id="7" name="Picture 6">
            <a:extLst>
              <a:ext uri="{FF2B5EF4-FFF2-40B4-BE49-F238E27FC236}">
                <a16:creationId xmlns:a16="http://schemas.microsoft.com/office/drawing/2014/main" id="{9B44A15A-05E3-4809-BF84-507E3DD20143}"/>
              </a:ext>
            </a:extLst>
          </p:cNvPr>
          <p:cNvPicPr>
            <a:picLocks noChangeAspect="1"/>
          </p:cNvPicPr>
          <p:nvPr/>
        </p:nvPicPr>
        <p:blipFill>
          <a:blip r:embed="rId2"/>
          <a:stretch>
            <a:fillRect/>
          </a:stretch>
        </p:blipFill>
        <p:spPr>
          <a:xfrm>
            <a:off x="59561" y="1894114"/>
            <a:ext cx="5950721" cy="3620062"/>
          </a:xfrm>
          <a:prstGeom prst="rect">
            <a:avLst/>
          </a:prstGeom>
        </p:spPr>
      </p:pic>
      <p:pic>
        <p:nvPicPr>
          <p:cNvPr id="8" name="Picture 7">
            <a:extLst>
              <a:ext uri="{FF2B5EF4-FFF2-40B4-BE49-F238E27FC236}">
                <a16:creationId xmlns:a16="http://schemas.microsoft.com/office/drawing/2014/main" id="{2BCB6114-D2FF-41A6-AF92-8220421B61BA}"/>
              </a:ext>
            </a:extLst>
          </p:cNvPr>
          <p:cNvPicPr>
            <a:picLocks noChangeAspect="1"/>
          </p:cNvPicPr>
          <p:nvPr/>
        </p:nvPicPr>
        <p:blipFill>
          <a:blip r:embed="rId3"/>
          <a:stretch>
            <a:fillRect/>
          </a:stretch>
        </p:blipFill>
        <p:spPr>
          <a:xfrm>
            <a:off x="6181720" y="1887135"/>
            <a:ext cx="5865003" cy="3627041"/>
          </a:xfrm>
          <a:prstGeom prst="rect">
            <a:avLst/>
          </a:prstGeom>
        </p:spPr>
      </p:pic>
    </p:spTree>
    <p:extLst>
      <p:ext uri="{BB962C8B-B14F-4D97-AF65-F5344CB8AC3E}">
        <p14:creationId xmlns:p14="http://schemas.microsoft.com/office/powerpoint/2010/main" val="1648945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DFC5DD-7A09-4321-AA60-447D2C69FA6F}"/>
              </a:ext>
            </a:extLst>
          </p:cNvPr>
          <p:cNvSpPr txBox="1"/>
          <p:nvPr/>
        </p:nvSpPr>
        <p:spPr>
          <a:xfrm>
            <a:off x="3782290" y="2018805"/>
            <a:ext cx="5973290" cy="1015663"/>
          </a:xfrm>
          <a:prstGeom prst="rect">
            <a:avLst/>
          </a:prstGeom>
          <a:noFill/>
        </p:spPr>
        <p:txBody>
          <a:bodyPr wrap="square" rtlCol="0">
            <a:spAutoFit/>
          </a:bodyPr>
          <a:lstStyle/>
          <a:p>
            <a:r>
              <a:rPr lang="en-US" sz="6000" dirty="0"/>
              <a:t>KMEANS Plots</a:t>
            </a:r>
          </a:p>
        </p:txBody>
      </p:sp>
    </p:spTree>
    <p:extLst>
      <p:ext uri="{BB962C8B-B14F-4D97-AF65-F5344CB8AC3E}">
        <p14:creationId xmlns:p14="http://schemas.microsoft.com/office/powerpoint/2010/main" val="122586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045BB-325A-456E-901A-432F8084F92B}"/>
              </a:ext>
            </a:extLst>
          </p:cNvPr>
          <p:cNvPicPr>
            <a:picLocks noChangeAspect="1"/>
          </p:cNvPicPr>
          <p:nvPr/>
        </p:nvPicPr>
        <p:blipFill>
          <a:blip r:embed="rId2"/>
          <a:stretch>
            <a:fillRect/>
          </a:stretch>
        </p:blipFill>
        <p:spPr>
          <a:xfrm>
            <a:off x="1525979" y="771896"/>
            <a:ext cx="9795844" cy="5132834"/>
          </a:xfrm>
          <a:prstGeom prst="rect">
            <a:avLst/>
          </a:prstGeom>
        </p:spPr>
      </p:pic>
    </p:spTree>
    <p:extLst>
      <p:ext uri="{BB962C8B-B14F-4D97-AF65-F5344CB8AC3E}">
        <p14:creationId xmlns:p14="http://schemas.microsoft.com/office/powerpoint/2010/main" val="2927462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7D8973-4B34-4B3B-B76F-EFB7E503F825}"/>
              </a:ext>
            </a:extLst>
          </p:cNvPr>
          <p:cNvPicPr>
            <a:picLocks noChangeAspect="1"/>
          </p:cNvPicPr>
          <p:nvPr/>
        </p:nvPicPr>
        <p:blipFill>
          <a:blip r:embed="rId2"/>
          <a:stretch>
            <a:fillRect/>
          </a:stretch>
        </p:blipFill>
        <p:spPr>
          <a:xfrm>
            <a:off x="967839" y="587001"/>
            <a:ext cx="10871463" cy="5683998"/>
          </a:xfrm>
          <a:prstGeom prst="rect">
            <a:avLst/>
          </a:prstGeom>
        </p:spPr>
      </p:pic>
    </p:spTree>
    <p:extLst>
      <p:ext uri="{BB962C8B-B14F-4D97-AF65-F5344CB8AC3E}">
        <p14:creationId xmlns:p14="http://schemas.microsoft.com/office/powerpoint/2010/main" val="309233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876F9E-BE79-4EDF-B4E0-BC36CB0355D5}"/>
              </a:ext>
            </a:extLst>
          </p:cNvPr>
          <p:cNvPicPr>
            <a:picLocks noChangeAspect="1"/>
          </p:cNvPicPr>
          <p:nvPr/>
        </p:nvPicPr>
        <p:blipFill>
          <a:blip r:embed="rId2"/>
          <a:stretch>
            <a:fillRect/>
          </a:stretch>
        </p:blipFill>
        <p:spPr>
          <a:xfrm>
            <a:off x="771896" y="451262"/>
            <a:ext cx="11260693" cy="5871017"/>
          </a:xfrm>
          <a:prstGeom prst="rect">
            <a:avLst/>
          </a:prstGeom>
        </p:spPr>
      </p:pic>
    </p:spTree>
    <p:extLst>
      <p:ext uri="{BB962C8B-B14F-4D97-AF65-F5344CB8AC3E}">
        <p14:creationId xmlns:p14="http://schemas.microsoft.com/office/powerpoint/2010/main" val="3282971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9D5564-8261-454C-98ED-3D396C877568}"/>
              </a:ext>
            </a:extLst>
          </p:cNvPr>
          <p:cNvPicPr>
            <a:picLocks noChangeAspect="1"/>
          </p:cNvPicPr>
          <p:nvPr/>
        </p:nvPicPr>
        <p:blipFill>
          <a:blip r:embed="rId2"/>
          <a:stretch>
            <a:fillRect/>
          </a:stretch>
        </p:blipFill>
        <p:spPr>
          <a:xfrm>
            <a:off x="1259097" y="329540"/>
            <a:ext cx="10183603" cy="6115792"/>
          </a:xfrm>
          <a:prstGeom prst="rect">
            <a:avLst/>
          </a:prstGeom>
        </p:spPr>
      </p:pic>
    </p:spTree>
    <p:extLst>
      <p:ext uri="{BB962C8B-B14F-4D97-AF65-F5344CB8AC3E}">
        <p14:creationId xmlns:p14="http://schemas.microsoft.com/office/powerpoint/2010/main" val="1124691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82A1E1-44CA-4694-A96C-812B3485B83B}"/>
              </a:ext>
            </a:extLst>
          </p:cNvPr>
          <p:cNvPicPr>
            <a:picLocks noChangeAspect="1"/>
          </p:cNvPicPr>
          <p:nvPr/>
        </p:nvPicPr>
        <p:blipFill>
          <a:blip r:embed="rId2"/>
          <a:stretch>
            <a:fillRect/>
          </a:stretch>
        </p:blipFill>
        <p:spPr>
          <a:xfrm>
            <a:off x="1245093" y="372670"/>
            <a:ext cx="9701813" cy="5814374"/>
          </a:xfrm>
          <a:prstGeom prst="rect">
            <a:avLst/>
          </a:prstGeom>
        </p:spPr>
      </p:pic>
    </p:spTree>
    <p:extLst>
      <p:ext uri="{BB962C8B-B14F-4D97-AF65-F5344CB8AC3E}">
        <p14:creationId xmlns:p14="http://schemas.microsoft.com/office/powerpoint/2010/main" val="776218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EE440F-7FBB-4DE8-9959-83FA1B7F1071}"/>
              </a:ext>
            </a:extLst>
          </p:cNvPr>
          <p:cNvPicPr>
            <a:picLocks noChangeAspect="1"/>
          </p:cNvPicPr>
          <p:nvPr/>
        </p:nvPicPr>
        <p:blipFill>
          <a:blip r:embed="rId2"/>
          <a:stretch>
            <a:fillRect/>
          </a:stretch>
        </p:blipFill>
        <p:spPr>
          <a:xfrm>
            <a:off x="1757543" y="1067457"/>
            <a:ext cx="8667911" cy="4729015"/>
          </a:xfrm>
          <a:prstGeom prst="rect">
            <a:avLst/>
          </a:prstGeom>
        </p:spPr>
      </p:pic>
      <p:grpSp>
        <p:nvGrpSpPr>
          <p:cNvPr id="39" name="Group 38">
            <a:extLst>
              <a:ext uri="{FF2B5EF4-FFF2-40B4-BE49-F238E27FC236}">
                <a16:creationId xmlns:a16="http://schemas.microsoft.com/office/drawing/2014/main" id="{2440A8DC-4F64-4117-9124-56DA4B932B53}"/>
              </a:ext>
            </a:extLst>
          </p:cNvPr>
          <p:cNvGrpSpPr/>
          <p:nvPr/>
        </p:nvGrpSpPr>
        <p:grpSpPr>
          <a:xfrm>
            <a:off x="57009" y="1252431"/>
            <a:ext cx="1527050" cy="4144904"/>
            <a:chOff x="157952" y="1252431"/>
            <a:chExt cx="1527050" cy="4144904"/>
          </a:xfrm>
        </p:grpSpPr>
        <p:sp>
          <p:nvSpPr>
            <p:cNvPr id="26" name="TextBox 25">
              <a:extLst>
                <a:ext uri="{FF2B5EF4-FFF2-40B4-BE49-F238E27FC236}">
                  <a16:creationId xmlns:a16="http://schemas.microsoft.com/office/drawing/2014/main" id="{24A902A9-D220-4E25-9F9B-96EE43A8EDC0}"/>
                </a:ext>
              </a:extLst>
            </p:cNvPr>
            <p:cNvSpPr txBox="1"/>
            <p:nvPr/>
          </p:nvSpPr>
          <p:spPr>
            <a:xfrm>
              <a:off x="577547" y="1252431"/>
              <a:ext cx="687860" cy="369332"/>
            </a:xfrm>
            <a:prstGeom prst="rect">
              <a:avLst/>
            </a:prstGeom>
            <a:noFill/>
          </p:spPr>
          <p:txBody>
            <a:bodyPr wrap="square" rtlCol="0">
              <a:spAutoFit/>
            </a:bodyPr>
            <a:lstStyle/>
            <a:p>
              <a:r>
                <a:rPr lang="en-US" dirty="0">
                  <a:solidFill>
                    <a:srgbClr val="FF0066"/>
                  </a:solidFill>
                </a:rPr>
                <a:t>Most</a:t>
              </a:r>
            </a:p>
          </p:txBody>
        </p:sp>
        <p:pic>
          <p:nvPicPr>
            <p:cNvPr id="36" name="Picture 35">
              <a:extLst>
                <a:ext uri="{FF2B5EF4-FFF2-40B4-BE49-F238E27FC236}">
                  <a16:creationId xmlns:a16="http://schemas.microsoft.com/office/drawing/2014/main" id="{830F1752-F340-4CA9-96EA-008555FACD63}"/>
                </a:ext>
              </a:extLst>
            </p:cNvPr>
            <p:cNvPicPr>
              <a:picLocks noChangeAspect="1"/>
            </p:cNvPicPr>
            <p:nvPr/>
          </p:nvPicPr>
          <p:blipFill>
            <a:blip r:embed="rId3"/>
            <a:stretch>
              <a:fillRect/>
            </a:stretch>
          </p:blipFill>
          <p:spPr>
            <a:xfrm>
              <a:off x="157952" y="1597232"/>
              <a:ext cx="1527050" cy="3800103"/>
            </a:xfrm>
            <a:prstGeom prst="rect">
              <a:avLst/>
            </a:prstGeom>
          </p:spPr>
        </p:pic>
      </p:grpSp>
      <p:grpSp>
        <p:nvGrpSpPr>
          <p:cNvPr id="42" name="Group 41">
            <a:extLst>
              <a:ext uri="{FF2B5EF4-FFF2-40B4-BE49-F238E27FC236}">
                <a16:creationId xmlns:a16="http://schemas.microsoft.com/office/drawing/2014/main" id="{E819F311-D45A-4469-B8F2-9348083B92DB}"/>
              </a:ext>
            </a:extLst>
          </p:cNvPr>
          <p:cNvGrpSpPr/>
          <p:nvPr/>
        </p:nvGrpSpPr>
        <p:grpSpPr>
          <a:xfrm>
            <a:off x="10558313" y="1265974"/>
            <a:ext cx="1597255" cy="4129510"/>
            <a:chOff x="10540499" y="1271912"/>
            <a:chExt cx="1597255" cy="4129510"/>
          </a:xfrm>
        </p:grpSpPr>
        <p:sp>
          <p:nvSpPr>
            <p:cNvPr id="25" name="TextBox 24">
              <a:extLst>
                <a:ext uri="{FF2B5EF4-FFF2-40B4-BE49-F238E27FC236}">
                  <a16:creationId xmlns:a16="http://schemas.microsoft.com/office/drawing/2014/main" id="{68BE7E23-20E0-4713-83C7-D73CD6A368C7}"/>
                </a:ext>
              </a:extLst>
            </p:cNvPr>
            <p:cNvSpPr txBox="1"/>
            <p:nvPr/>
          </p:nvSpPr>
          <p:spPr>
            <a:xfrm>
              <a:off x="10954538" y="1271912"/>
              <a:ext cx="769176" cy="369332"/>
            </a:xfrm>
            <a:prstGeom prst="rect">
              <a:avLst/>
            </a:prstGeom>
            <a:noFill/>
          </p:spPr>
          <p:txBody>
            <a:bodyPr wrap="square" rtlCol="0">
              <a:spAutoFit/>
            </a:bodyPr>
            <a:lstStyle/>
            <a:p>
              <a:r>
                <a:rPr lang="en-US" dirty="0">
                  <a:solidFill>
                    <a:srgbClr val="FFFF00"/>
                  </a:solidFill>
                </a:rPr>
                <a:t>Least</a:t>
              </a:r>
            </a:p>
          </p:txBody>
        </p:sp>
        <p:pic>
          <p:nvPicPr>
            <p:cNvPr id="38" name="Picture 37">
              <a:extLst>
                <a:ext uri="{FF2B5EF4-FFF2-40B4-BE49-F238E27FC236}">
                  <a16:creationId xmlns:a16="http://schemas.microsoft.com/office/drawing/2014/main" id="{B54AE786-7185-4F37-ABB0-B6505F1A8359}"/>
                </a:ext>
              </a:extLst>
            </p:cNvPr>
            <p:cNvPicPr>
              <a:picLocks noChangeAspect="1"/>
            </p:cNvPicPr>
            <p:nvPr/>
          </p:nvPicPr>
          <p:blipFill>
            <a:blip r:embed="rId4"/>
            <a:stretch>
              <a:fillRect/>
            </a:stretch>
          </p:blipFill>
          <p:spPr>
            <a:xfrm>
              <a:off x="10540499" y="1597232"/>
              <a:ext cx="1597255" cy="3804190"/>
            </a:xfrm>
            <a:prstGeom prst="rect">
              <a:avLst/>
            </a:prstGeom>
          </p:spPr>
        </p:pic>
      </p:grpSp>
      <p:sp>
        <p:nvSpPr>
          <p:cNvPr id="10" name="TextBox 9">
            <a:extLst>
              <a:ext uri="{FF2B5EF4-FFF2-40B4-BE49-F238E27FC236}">
                <a16:creationId xmlns:a16="http://schemas.microsoft.com/office/drawing/2014/main" id="{9400C354-6851-42B2-952E-5D4E44B53734}"/>
              </a:ext>
            </a:extLst>
          </p:cNvPr>
          <p:cNvSpPr txBox="1"/>
          <p:nvPr/>
        </p:nvSpPr>
        <p:spPr>
          <a:xfrm>
            <a:off x="3984171" y="53439"/>
            <a:ext cx="3960421" cy="646331"/>
          </a:xfrm>
          <a:prstGeom prst="rect">
            <a:avLst/>
          </a:prstGeom>
          <a:noFill/>
        </p:spPr>
        <p:txBody>
          <a:bodyPr wrap="square" rtlCol="0">
            <a:spAutoFit/>
          </a:bodyPr>
          <a:lstStyle/>
          <a:p>
            <a:r>
              <a:rPr lang="en-US" sz="3600" dirty="0"/>
              <a:t>Brewery Landscape</a:t>
            </a:r>
          </a:p>
        </p:txBody>
      </p:sp>
    </p:spTree>
    <p:extLst>
      <p:ext uri="{BB962C8B-B14F-4D97-AF65-F5344CB8AC3E}">
        <p14:creationId xmlns:p14="http://schemas.microsoft.com/office/powerpoint/2010/main" val="3145916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DFC5DD-7A09-4321-AA60-447D2C69FA6F}"/>
              </a:ext>
            </a:extLst>
          </p:cNvPr>
          <p:cNvSpPr txBox="1"/>
          <p:nvPr/>
        </p:nvSpPr>
        <p:spPr>
          <a:xfrm>
            <a:off x="3782290" y="2018805"/>
            <a:ext cx="5973290" cy="1015663"/>
          </a:xfrm>
          <a:prstGeom prst="rect">
            <a:avLst/>
          </a:prstGeom>
          <a:noFill/>
        </p:spPr>
        <p:txBody>
          <a:bodyPr wrap="square" rtlCol="0">
            <a:spAutoFit/>
          </a:bodyPr>
          <a:lstStyle/>
          <a:p>
            <a:r>
              <a:rPr lang="en-US" sz="6000" dirty="0"/>
              <a:t>DBSCAN Plots</a:t>
            </a:r>
          </a:p>
        </p:txBody>
      </p:sp>
    </p:spTree>
    <p:extLst>
      <p:ext uri="{BB962C8B-B14F-4D97-AF65-F5344CB8AC3E}">
        <p14:creationId xmlns:p14="http://schemas.microsoft.com/office/powerpoint/2010/main" val="3308573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F8EF01-A823-4C1E-B67F-5CD1B79AAE0B}"/>
              </a:ext>
            </a:extLst>
          </p:cNvPr>
          <p:cNvPicPr>
            <a:picLocks noChangeAspect="1"/>
          </p:cNvPicPr>
          <p:nvPr/>
        </p:nvPicPr>
        <p:blipFill>
          <a:blip r:embed="rId2"/>
          <a:stretch>
            <a:fillRect/>
          </a:stretch>
        </p:blipFill>
        <p:spPr>
          <a:xfrm>
            <a:off x="1274481" y="252955"/>
            <a:ext cx="10339587" cy="6352090"/>
          </a:xfrm>
          <a:prstGeom prst="rect">
            <a:avLst/>
          </a:prstGeom>
        </p:spPr>
      </p:pic>
    </p:spTree>
    <p:extLst>
      <p:ext uri="{BB962C8B-B14F-4D97-AF65-F5344CB8AC3E}">
        <p14:creationId xmlns:p14="http://schemas.microsoft.com/office/powerpoint/2010/main" val="1932201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B68560-B7FE-456D-89CB-B14AD020FB46}"/>
              </a:ext>
            </a:extLst>
          </p:cNvPr>
          <p:cNvPicPr>
            <a:picLocks noChangeAspect="1"/>
          </p:cNvPicPr>
          <p:nvPr/>
        </p:nvPicPr>
        <p:blipFill>
          <a:blip r:embed="rId2"/>
          <a:stretch>
            <a:fillRect/>
          </a:stretch>
        </p:blipFill>
        <p:spPr>
          <a:xfrm>
            <a:off x="1146071" y="290351"/>
            <a:ext cx="10230490" cy="6182296"/>
          </a:xfrm>
          <a:prstGeom prst="rect">
            <a:avLst/>
          </a:prstGeom>
        </p:spPr>
      </p:pic>
    </p:spTree>
    <p:extLst>
      <p:ext uri="{BB962C8B-B14F-4D97-AF65-F5344CB8AC3E}">
        <p14:creationId xmlns:p14="http://schemas.microsoft.com/office/powerpoint/2010/main" val="987932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4346E-64EE-4BC2-8928-91547814BAFF}"/>
              </a:ext>
            </a:extLst>
          </p:cNvPr>
          <p:cNvPicPr>
            <a:picLocks noChangeAspect="1"/>
          </p:cNvPicPr>
          <p:nvPr/>
        </p:nvPicPr>
        <p:blipFill>
          <a:blip r:embed="rId2"/>
          <a:stretch>
            <a:fillRect/>
          </a:stretch>
        </p:blipFill>
        <p:spPr>
          <a:xfrm>
            <a:off x="1147768" y="385948"/>
            <a:ext cx="10158323" cy="6198919"/>
          </a:xfrm>
          <a:prstGeom prst="rect">
            <a:avLst/>
          </a:prstGeom>
        </p:spPr>
      </p:pic>
    </p:spTree>
    <p:extLst>
      <p:ext uri="{BB962C8B-B14F-4D97-AF65-F5344CB8AC3E}">
        <p14:creationId xmlns:p14="http://schemas.microsoft.com/office/powerpoint/2010/main" val="3163205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6526E1-C0AB-481F-98BE-15C373D004C0}"/>
              </a:ext>
            </a:extLst>
          </p:cNvPr>
          <p:cNvPicPr>
            <a:picLocks noChangeAspect="1"/>
          </p:cNvPicPr>
          <p:nvPr/>
        </p:nvPicPr>
        <p:blipFill>
          <a:blip r:embed="rId2"/>
          <a:stretch>
            <a:fillRect/>
          </a:stretch>
        </p:blipFill>
        <p:spPr>
          <a:xfrm>
            <a:off x="1118281" y="314696"/>
            <a:ext cx="10433105" cy="6228608"/>
          </a:xfrm>
          <a:prstGeom prst="rect">
            <a:avLst/>
          </a:prstGeom>
        </p:spPr>
      </p:pic>
    </p:spTree>
    <p:extLst>
      <p:ext uri="{BB962C8B-B14F-4D97-AF65-F5344CB8AC3E}">
        <p14:creationId xmlns:p14="http://schemas.microsoft.com/office/powerpoint/2010/main" val="3140262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A0EEC1-ADD5-4CA6-BDF2-630213621A2D}"/>
              </a:ext>
            </a:extLst>
          </p:cNvPr>
          <p:cNvSpPr txBox="1"/>
          <p:nvPr/>
        </p:nvSpPr>
        <p:spPr>
          <a:xfrm>
            <a:off x="4340453" y="53439"/>
            <a:ext cx="2838205" cy="646331"/>
          </a:xfrm>
          <a:prstGeom prst="rect">
            <a:avLst/>
          </a:prstGeom>
          <a:noFill/>
        </p:spPr>
        <p:txBody>
          <a:bodyPr wrap="square" rtlCol="0">
            <a:spAutoFit/>
          </a:bodyPr>
          <a:lstStyle/>
          <a:p>
            <a:r>
              <a:rPr lang="en-US" sz="3600" dirty="0"/>
              <a:t>Data Cleaning</a:t>
            </a:r>
          </a:p>
        </p:txBody>
      </p:sp>
      <p:sp>
        <p:nvSpPr>
          <p:cNvPr id="2" name="TextBox 1">
            <a:extLst>
              <a:ext uri="{FF2B5EF4-FFF2-40B4-BE49-F238E27FC236}">
                <a16:creationId xmlns:a16="http://schemas.microsoft.com/office/drawing/2014/main" id="{10E35FEC-5D6E-4E53-B163-73C339052693}"/>
              </a:ext>
            </a:extLst>
          </p:cNvPr>
          <p:cNvSpPr txBox="1"/>
          <p:nvPr/>
        </p:nvSpPr>
        <p:spPr>
          <a:xfrm>
            <a:off x="65311" y="1240971"/>
            <a:ext cx="3675413"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00"/>
                </a:solidFill>
              </a:rPr>
              <a:t>5 beers with blank “style” feature.</a:t>
            </a:r>
          </a:p>
          <a:p>
            <a:pPr marL="285750" indent="-285750">
              <a:buFont typeface="Arial" panose="020B0604020202020204" pitchFamily="34" charset="0"/>
              <a:buChar char="•"/>
            </a:pPr>
            <a:endParaRPr lang="en-US" dirty="0">
              <a:solidFill>
                <a:srgbClr val="FFFF00"/>
              </a:solidFill>
            </a:endParaRPr>
          </a:p>
          <a:p>
            <a:pPr marL="285750" indent="-285750">
              <a:buFont typeface="Arial" panose="020B0604020202020204" pitchFamily="34" charset="0"/>
              <a:buChar char="•"/>
            </a:pPr>
            <a:r>
              <a:rPr lang="en-US" dirty="0">
                <a:solidFill>
                  <a:srgbClr val="FFFF00"/>
                </a:solidFill>
              </a:rPr>
              <a:t>2 of 5 found to not be beer at all.</a:t>
            </a:r>
          </a:p>
          <a:p>
            <a:pPr marL="742950" lvl="1" indent="-285750">
              <a:buFont typeface="Arial" panose="020B0604020202020204" pitchFamily="34" charset="0"/>
              <a:buChar char="•"/>
            </a:pPr>
            <a:r>
              <a:rPr lang="en-US" dirty="0">
                <a:solidFill>
                  <a:srgbClr val="FFFF00"/>
                </a:solidFill>
              </a:rPr>
              <a:t>CROWLER</a:t>
            </a:r>
          </a:p>
          <a:p>
            <a:pPr marL="742950" lvl="1" indent="-285750">
              <a:buFont typeface="Arial" panose="020B0604020202020204" pitchFamily="34" charset="0"/>
              <a:buChar char="•"/>
            </a:pPr>
            <a:r>
              <a:rPr lang="en-US" dirty="0">
                <a:solidFill>
                  <a:srgbClr val="FFFF00"/>
                </a:solidFill>
              </a:rPr>
              <a:t>CAN’D AID</a:t>
            </a:r>
          </a:p>
          <a:p>
            <a:pPr marL="742950" lvl="1" indent="-285750">
              <a:buFont typeface="Arial" panose="020B0604020202020204" pitchFamily="34" charset="0"/>
              <a:buChar char="•"/>
            </a:pPr>
            <a:endParaRPr lang="en-US" dirty="0">
              <a:solidFill>
                <a:srgbClr val="FFFF00"/>
              </a:solidFill>
            </a:endParaRPr>
          </a:p>
          <a:p>
            <a:pPr marL="285750" indent="-285750">
              <a:buFont typeface="Arial" panose="020B0604020202020204" pitchFamily="34" charset="0"/>
              <a:buChar char="•"/>
            </a:pPr>
            <a:r>
              <a:rPr lang="en-US" dirty="0">
                <a:solidFill>
                  <a:srgbClr val="FFFF00"/>
                </a:solidFill>
              </a:rPr>
              <a:t>3 of 5 now have correct style information after internet search</a:t>
            </a:r>
            <a:r>
              <a:rPr lang="en-US" dirty="0"/>
              <a:t>.</a:t>
            </a:r>
          </a:p>
        </p:txBody>
      </p:sp>
      <p:sp>
        <p:nvSpPr>
          <p:cNvPr id="4" name="TextBox 3">
            <a:extLst>
              <a:ext uri="{FF2B5EF4-FFF2-40B4-BE49-F238E27FC236}">
                <a16:creationId xmlns:a16="http://schemas.microsoft.com/office/drawing/2014/main" id="{5820BF4A-8650-4AC0-A5E5-8DD7479B55BC}"/>
              </a:ext>
            </a:extLst>
          </p:cNvPr>
          <p:cNvSpPr txBox="1"/>
          <p:nvPr/>
        </p:nvSpPr>
        <p:spPr>
          <a:xfrm>
            <a:off x="3967345" y="1292431"/>
            <a:ext cx="3675413"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FFFF"/>
                </a:solidFill>
              </a:rPr>
              <a:t>60 beers missing ABV information.</a:t>
            </a:r>
          </a:p>
          <a:p>
            <a:pPr lvl="1"/>
            <a:endParaRPr lang="en-US" dirty="0">
              <a:solidFill>
                <a:srgbClr val="00FFFF"/>
              </a:solidFill>
            </a:endParaRPr>
          </a:p>
          <a:p>
            <a:pPr marL="285750" indent="-285750">
              <a:buFont typeface="Arial" panose="020B0604020202020204" pitchFamily="34" charset="0"/>
              <a:buChar char="•"/>
            </a:pPr>
            <a:r>
              <a:rPr lang="en-US" dirty="0">
                <a:solidFill>
                  <a:srgbClr val="00FFFF"/>
                </a:solidFill>
              </a:rPr>
              <a:t>51 of 60 had ABV information readily available on the internet, therefore correct values were used to impute.</a:t>
            </a:r>
          </a:p>
          <a:p>
            <a:pPr marL="285750" indent="-285750">
              <a:buFont typeface="Arial" panose="020B0604020202020204" pitchFamily="34" charset="0"/>
              <a:buChar char="•"/>
            </a:pPr>
            <a:endParaRPr lang="en-US" dirty="0">
              <a:solidFill>
                <a:srgbClr val="00FFFF"/>
              </a:solidFill>
            </a:endParaRPr>
          </a:p>
          <a:p>
            <a:pPr marL="285750" indent="-285750">
              <a:buFont typeface="Arial" panose="020B0604020202020204" pitchFamily="34" charset="0"/>
              <a:buChar char="•"/>
            </a:pPr>
            <a:r>
              <a:rPr lang="en-US" dirty="0">
                <a:solidFill>
                  <a:srgbClr val="00FFFF"/>
                </a:solidFill>
              </a:rPr>
              <a:t>Ethical responsibility to not underestimate ABV information.</a:t>
            </a:r>
          </a:p>
          <a:p>
            <a:pPr marL="285750" indent="-285750">
              <a:buFont typeface="Arial" panose="020B0604020202020204" pitchFamily="34" charset="0"/>
              <a:buChar char="•"/>
            </a:pPr>
            <a:endParaRPr lang="en-US" dirty="0">
              <a:solidFill>
                <a:srgbClr val="00FFFF"/>
              </a:solidFill>
            </a:endParaRPr>
          </a:p>
          <a:p>
            <a:pPr marL="285750" indent="-285750">
              <a:buFont typeface="Arial" panose="020B0604020202020204" pitchFamily="34" charset="0"/>
              <a:buChar char="•"/>
            </a:pPr>
            <a:r>
              <a:rPr lang="en-US" dirty="0">
                <a:solidFill>
                  <a:srgbClr val="00FFFF"/>
                </a:solidFill>
              </a:rPr>
              <a:t>Domain knowledge showed that ABV is related to a beers style.</a:t>
            </a:r>
          </a:p>
          <a:p>
            <a:pPr marL="285750" indent="-285750">
              <a:buFont typeface="Arial" panose="020B0604020202020204" pitchFamily="34" charset="0"/>
              <a:buChar char="•"/>
            </a:pPr>
            <a:endParaRPr lang="en-US" dirty="0">
              <a:solidFill>
                <a:srgbClr val="00FFFF"/>
              </a:solidFill>
            </a:endParaRPr>
          </a:p>
          <a:p>
            <a:pPr marL="285750" indent="-285750">
              <a:buFont typeface="Arial" panose="020B0604020202020204" pitchFamily="34" charset="0"/>
              <a:buChar char="•"/>
            </a:pPr>
            <a:r>
              <a:rPr lang="en-US" dirty="0">
                <a:solidFill>
                  <a:srgbClr val="00FFFF"/>
                </a:solidFill>
              </a:rPr>
              <a:t>Final 9 beers had ABV imputed with the maximum ABV within the associated beer style.</a:t>
            </a:r>
          </a:p>
        </p:txBody>
      </p:sp>
      <p:sp>
        <p:nvSpPr>
          <p:cNvPr id="5" name="TextBox 4">
            <a:extLst>
              <a:ext uri="{FF2B5EF4-FFF2-40B4-BE49-F238E27FC236}">
                <a16:creationId xmlns:a16="http://schemas.microsoft.com/office/drawing/2014/main" id="{02C09770-F37C-4115-81C0-6D35B901806F}"/>
              </a:ext>
            </a:extLst>
          </p:cNvPr>
          <p:cNvSpPr txBox="1"/>
          <p:nvPr/>
        </p:nvSpPr>
        <p:spPr>
          <a:xfrm>
            <a:off x="7825838" y="1292431"/>
            <a:ext cx="4300851"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9FF66"/>
                </a:solidFill>
              </a:rPr>
              <a:t>1003 beers with missing IBU information.</a:t>
            </a:r>
          </a:p>
          <a:p>
            <a:pPr marL="285750" indent="-285750">
              <a:buFont typeface="Arial" panose="020B0604020202020204" pitchFamily="34" charset="0"/>
              <a:buChar char="•"/>
            </a:pPr>
            <a:endParaRPr lang="en-US" dirty="0">
              <a:solidFill>
                <a:srgbClr val="99FF66"/>
              </a:solidFill>
            </a:endParaRPr>
          </a:p>
          <a:p>
            <a:pPr marL="285750" indent="-285750">
              <a:buFont typeface="Arial" panose="020B0604020202020204" pitchFamily="34" charset="0"/>
              <a:buChar char="•"/>
            </a:pPr>
            <a:r>
              <a:rPr lang="en-US" dirty="0">
                <a:solidFill>
                  <a:srgbClr val="99FF66"/>
                </a:solidFill>
              </a:rPr>
              <a:t>All values imputed with the mean IBU rating for the associated beer style.</a:t>
            </a:r>
          </a:p>
          <a:p>
            <a:pPr marL="742950" lvl="1" indent="-285750">
              <a:buFont typeface="Arial" panose="020B0604020202020204" pitchFamily="34" charset="0"/>
              <a:buChar char="•"/>
            </a:pPr>
            <a:endParaRPr lang="en-US" dirty="0">
              <a:solidFill>
                <a:srgbClr val="99FF66"/>
              </a:solidFill>
            </a:endParaRPr>
          </a:p>
          <a:p>
            <a:pPr marL="285750" indent="-285750">
              <a:buFont typeface="Arial" panose="020B0604020202020204" pitchFamily="34" charset="0"/>
              <a:buChar char="•"/>
            </a:pPr>
            <a:r>
              <a:rPr lang="en-US" dirty="0">
                <a:solidFill>
                  <a:srgbClr val="99FF66"/>
                </a:solidFill>
              </a:rPr>
              <a:t>If no other beers within that style had IBU information available, the global mean IBU rating was used to impute. </a:t>
            </a:r>
          </a:p>
        </p:txBody>
      </p:sp>
      <p:cxnSp>
        <p:nvCxnSpPr>
          <p:cNvPr id="7" name="Straight Connector 6">
            <a:extLst>
              <a:ext uri="{FF2B5EF4-FFF2-40B4-BE49-F238E27FC236}">
                <a16:creationId xmlns:a16="http://schemas.microsoft.com/office/drawing/2014/main" id="{685E2FC0-A9C9-4B16-82C4-9C2A8EB20577}"/>
              </a:ext>
            </a:extLst>
          </p:cNvPr>
          <p:cNvCxnSpPr/>
          <p:nvPr/>
        </p:nvCxnSpPr>
        <p:spPr>
          <a:xfrm>
            <a:off x="3847605" y="730330"/>
            <a:ext cx="0" cy="6086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7EBD5B9-0848-42C4-A54C-D10FE9B2079C}"/>
              </a:ext>
            </a:extLst>
          </p:cNvPr>
          <p:cNvCxnSpPr/>
          <p:nvPr/>
        </p:nvCxnSpPr>
        <p:spPr>
          <a:xfrm>
            <a:off x="7752623" y="728346"/>
            <a:ext cx="0" cy="6086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C7E8DAA-33C0-4A2A-AAE9-55EA5CA4380B}"/>
              </a:ext>
            </a:extLst>
          </p:cNvPr>
          <p:cNvSpPr txBox="1"/>
          <p:nvPr/>
        </p:nvSpPr>
        <p:spPr>
          <a:xfrm>
            <a:off x="1246910" y="674010"/>
            <a:ext cx="1098467" cy="584775"/>
          </a:xfrm>
          <a:prstGeom prst="rect">
            <a:avLst/>
          </a:prstGeom>
          <a:noFill/>
        </p:spPr>
        <p:txBody>
          <a:bodyPr wrap="square" rtlCol="0">
            <a:spAutoFit/>
          </a:bodyPr>
          <a:lstStyle/>
          <a:p>
            <a:r>
              <a:rPr lang="en-US" sz="3200" u="sng" dirty="0">
                <a:solidFill>
                  <a:srgbClr val="FFFF00"/>
                </a:solidFill>
              </a:rPr>
              <a:t>Style</a:t>
            </a:r>
          </a:p>
        </p:txBody>
      </p:sp>
      <p:sp>
        <p:nvSpPr>
          <p:cNvPr id="10" name="TextBox 9">
            <a:extLst>
              <a:ext uri="{FF2B5EF4-FFF2-40B4-BE49-F238E27FC236}">
                <a16:creationId xmlns:a16="http://schemas.microsoft.com/office/drawing/2014/main" id="{2F195796-DDF5-442A-B6F0-8866F1474C53}"/>
              </a:ext>
            </a:extLst>
          </p:cNvPr>
          <p:cNvSpPr txBox="1"/>
          <p:nvPr/>
        </p:nvSpPr>
        <p:spPr>
          <a:xfrm>
            <a:off x="5255818" y="704594"/>
            <a:ext cx="994576" cy="584775"/>
          </a:xfrm>
          <a:prstGeom prst="rect">
            <a:avLst/>
          </a:prstGeom>
          <a:noFill/>
        </p:spPr>
        <p:txBody>
          <a:bodyPr wrap="square" rtlCol="0">
            <a:spAutoFit/>
          </a:bodyPr>
          <a:lstStyle/>
          <a:p>
            <a:r>
              <a:rPr lang="en-US" sz="3200" u="sng" dirty="0">
                <a:solidFill>
                  <a:srgbClr val="00FFFF"/>
                </a:solidFill>
              </a:rPr>
              <a:t>ABV</a:t>
            </a:r>
          </a:p>
        </p:txBody>
      </p:sp>
      <p:sp>
        <p:nvSpPr>
          <p:cNvPr id="11" name="TextBox 10">
            <a:extLst>
              <a:ext uri="{FF2B5EF4-FFF2-40B4-BE49-F238E27FC236}">
                <a16:creationId xmlns:a16="http://schemas.microsoft.com/office/drawing/2014/main" id="{7A4277BF-1F81-498C-9FE3-2EDAB26AC165}"/>
              </a:ext>
            </a:extLst>
          </p:cNvPr>
          <p:cNvSpPr txBox="1"/>
          <p:nvPr/>
        </p:nvSpPr>
        <p:spPr>
          <a:xfrm>
            <a:off x="9422078" y="706565"/>
            <a:ext cx="994576" cy="584775"/>
          </a:xfrm>
          <a:prstGeom prst="rect">
            <a:avLst/>
          </a:prstGeom>
          <a:noFill/>
        </p:spPr>
        <p:txBody>
          <a:bodyPr wrap="square" rtlCol="0">
            <a:spAutoFit/>
          </a:bodyPr>
          <a:lstStyle/>
          <a:p>
            <a:r>
              <a:rPr lang="en-US" sz="3200" u="sng" dirty="0">
                <a:solidFill>
                  <a:srgbClr val="99FF66"/>
                </a:solidFill>
              </a:rPr>
              <a:t>IBU</a:t>
            </a:r>
          </a:p>
        </p:txBody>
      </p:sp>
    </p:spTree>
    <p:extLst>
      <p:ext uri="{BB962C8B-B14F-4D97-AF65-F5344CB8AC3E}">
        <p14:creationId xmlns:p14="http://schemas.microsoft.com/office/powerpoint/2010/main" val="178597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7BD4A-FB19-41A9-8061-B9ADBD9B61AC}"/>
              </a:ext>
            </a:extLst>
          </p:cNvPr>
          <p:cNvPicPr>
            <a:picLocks noChangeAspect="1"/>
          </p:cNvPicPr>
          <p:nvPr/>
        </p:nvPicPr>
        <p:blipFill>
          <a:blip r:embed="rId2"/>
          <a:stretch>
            <a:fillRect/>
          </a:stretch>
        </p:blipFill>
        <p:spPr>
          <a:xfrm>
            <a:off x="1927761" y="1145104"/>
            <a:ext cx="7695211" cy="4661279"/>
          </a:xfrm>
          <a:prstGeom prst="rect">
            <a:avLst/>
          </a:prstGeom>
        </p:spPr>
      </p:pic>
      <p:sp>
        <p:nvSpPr>
          <p:cNvPr id="4" name="TextBox 3">
            <a:extLst>
              <a:ext uri="{FF2B5EF4-FFF2-40B4-BE49-F238E27FC236}">
                <a16:creationId xmlns:a16="http://schemas.microsoft.com/office/drawing/2014/main" id="{6351CAD4-F054-425C-A4AD-345122BCB481}"/>
              </a:ext>
            </a:extLst>
          </p:cNvPr>
          <p:cNvSpPr txBox="1"/>
          <p:nvPr/>
        </p:nvSpPr>
        <p:spPr>
          <a:xfrm>
            <a:off x="445325" y="5994308"/>
            <a:ext cx="10901548" cy="646331"/>
          </a:xfrm>
          <a:prstGeom prst="rect">
            <a:avLst/>
          </a:prstGeom>
          <a:noFill/>
          <a:ln w="28575">
            <a:solidFill>
              <a:srgbClr val="FF0000"/>
            </a:solidFill>
          </a:ln>
        </p:spPr>
        <p:txBody>
          <a:bodyPr wrap="square" rtlCol="0">
            <a:spAutoFit/>
          </a:bodyPr>
          <a:lstStyle/>
          <a:p>
            <a:r>
              <a:rPr lang="en-US" dirty="0">
                <a:solidFill>
                  <a:srgbClr val="FFFF00"/>
                </a:solidFill>
              </a:rPr>
              <a:t>The states with the highest median alcohol content in their beers are also among the states with the fewest number of breweries. Could be some opportunity to expand into these areas with a higher alcohol line of products.</a:t>
            </a:r>
          </a:p>
        </p:txBody>
      </p:sp>
      <p:sp>
        <p:nvSpPr>
          <p:cNvPr id="7" name="TextBox 6">
            <a:extLst>
              <a:ext uri="{FF2B5EF4-FFF2-40B4-BE49-F238E27FC236}">
                <a16:creationId xmlns:a16="http://schemas.microsoft.com/office/drawing/2014/main" id="{A2958409-F769-4E0D-8D8A-69AD224A9154}"/>
              </a:ext>
            </a:extLst>
          </p:cNvPr>
          <p:cNvSpPr txBox="1"/>
          <p:nvPr/>
        </p:nvSpPr>
        <p:spPr>
          <a:xfrm>
            <a:off x="3123212" y="217361"/>
            <a:ext cx="4880758" cy="646331"/>
          </a:xfrm>
          <a:prstGeom prst="rect">
            <a:avLst/>
          </a:prstGeom>
          <a:noFill/>
        </p:spPr>
        <p:txBody>
          <a:bodyPr wrap="square" rtlCol="0">
            <a:spAutoFit/>
          </a:bodyPr>
          <a:lstStyle/>
          <a:p>
            <a:r>
              <a:rPr lang="en-US" sz="3600" dirty="0"/>
              <a:t>Median Alcohol By State</a:t>
            </a:r>
          </a:p>
        </p:txBody>
      </p:sp>
    </p:spTree>
    <p:extLst>
      <p:ext uri="{BB962C8B-B14F-4D97-AF65-F5344CB8AC3E}">
        <p14:creationId xmlns:p14="http://schemas.microsoft.com/office/powerpoint/2010/main" val="224533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51CAD4-F054-425C-A4AD-345122BCB481}"/>
              </a:ext>
            </a:extLst>
          </p:cNvPr>
          <p:cNvSpPr txBox="1"/>
          <p:nvPr/>
        </p:nvSpPr>
        <p:spPr>
          <a:xfrm>
            <a:off x="853044" y="6093961"/>
            <a:ext cx="10485912" cy="646331"/>
          </a:xfrm>
          <a:prstGeom prst="rect">
            <a:avLst/>
          </a:prstGeom>
          <a:noFill/>
          <a:ln w="28575">
            <a:solidFill>
              <a:srgbClr val="FF0000"/>
            </a:solidFill>
          </a:ln>
        </p:spPr>
        <p:txBody>
          <a:bodyPr wrap="square" rtlCol="0">
            <a:spAutoFit/>
          </a:bodyPr>
          <a:lstStyle/>
          <a:p>
            <a:r>
              <a:rPr lang="en-US" dirty="0">
                <a:solidFill>
                  <a:srgbClr val="FFFF00"/>
                </a:solidFill>
              </a:rPr>
              <a:t>The majority of states tend to have median IBU ratings in the range of 25 to 40. However West Virginia and Delaware significantly exceed this mark, with median bitterness scores around 60. </a:t>
            </a:r>
          </a:p>
        </p:txBody>
      </p:sp>
      <p:pic>
        <p:nvPicPr>
          <p:cNvPr id="5" name="Picture 4">
            <a:extLst>
              <a:ext uri="{FF2B5EF4-FFF2-40B4-BE49-F238E27FC236}">
                <a16:creationId xmlns:a16="http://schemas.microsoft.com/office/drawing/2014/main" id="{1F524E4D-6B60-4032-8AFF-43C03A5FCF0F}"/>
              </a:ext>
            </a:extLst>
          </p:cNvPr>
          <p:cNvPicPr>
            <a:picLocks noChangeAspect="1"/>
          </p:cNvPicPr>
          <p:nvPr/>
        </p:nvPicPr>
        <p:blipFill>
          <a:blip r:embed="rId2"/>
          <a:stretch>
            <a:fillRect/>
          </a:stretch>
        </p:blipFill>
        <p:spPr>
          <a:xfrm>
            <a:off x="1709226" y="850023"/>
            <a:ext cx="8206670" cy="4989816"/>
          </a:xfrm>
          <a:prstGeom prst="rect">
            <a:avLst/>
          </a:prstGeom>
        </p:spPr>
      </p:pic>
      <p:sp>
        <p:nvSpPr>
          <p:cNvPr id="8" name="TextBox 7">
            <a:extLst>
              <a:ext uri="{FF2B5EF4-FFF2-40B4-BE49-F238E27FC236}">
                <a16:creationId xmlns:a16="http://schemas.microsoft.com/office/drawing/2014/main" id="{32C95EE4-01AC-4A2D-BCA3-B61F36493FB5}"/>
              </a:ext>
            </a:extLst>
          </p:cNvPr>
          <p:cNvSpPr txBox="1"/>
          <p:nvPr/>
        </p:nvSpPr>
        <p:spPr>
          <a:xfrm>
            <a:off x="2945081" y="103948"/>
            <a:ext cx="5296393" cy="646331"/>
          </a:xfrm>
          <a:prstGeom prst="rect">
            <a:avLst/>
          </a:prstGeom>
          <a:noFill/>
        </p:spPr>
        <p:txBody>
          <a:bodyPr wrap="square" rtlCol="0">
            <a:spAutoFit/>
          </a:bodyPr>
          <a:lstStyle/>
          <a:p>
            <a:r>
              <a:rPr lang="en-US" sz="3600" dirty="0"/>
              <a:t>Median Bitterness By State</a:t>
            </a:r>
          </a:p>
        </p:txBody>
      </p:sp>
    </p:spTree>
    <p:extLst>
      <p:ext uri="{BB962C8B-B14F-4D97-AF65-F5344CB8AC3E}">
        <p14:creationId xmlns:p14="http://schemas.microsoft.com/office/powerpoint/2010/main" val="1114272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AF86117-E7B6-4769-B108-762B72823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870" y="680474"/>
            <a:ext cx="747712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E95D14C-BDD4-48BA-8D2B-625AB660C615}"/>
              </a:ext>
            </a:extLst>
          </p:cNvPr>
          <p:cNvPicPr>
            <a:picLocks noChangeAspect="1"/>
          </p:cNvPicPr>
          <p:nvPr/>
        </p:nvPicPr>
        <p:blipFill>
          <a:blip r:embed="rId3"/>
          <a:stretch>
            <a:fillRect/>
          </a:stretch>
        </p:blipFill>
        <p:spPr>
          <a:xfrm>
            <a:off x="2761784" y="5324136"/>
            <a:ext cx="6668431" cy="704948"/>
          </a:xfrm>
          <a:prstGeom prst="rect">
            <a:avLst/>
          </a:prstGeom>
        </p:spPr>
      </p:pic>
      <p:sp>
        <p:nvSpPr>
          <p:cNvPr id="5" name="TextBox 4">
            <a:extLst>
              <a:ext uri="{FF2B5EF4-FFF2-40B4-BE49-F238E27FC236}">
                <a16:creationId xmlns:a16="http://schemas.microsoft.com/office/drawing/2014/main" id="{09E2FA95-9C04-49C6-9E72-B69ADD912BBE}"/>
              </a:ext>
            </a:extLst>
          </p:cNvPr>
          <p:cNvSpPr txBox="1"/>
          <p:nvPr/>
        </p:nvSpPr>
        <p:spPr>
          <a:xfrm>
            <a:off x="3966361" y="75707"/>
            <a:ext cx="3770414" cy="646331"/>
          </a:xfrm>
          <a:prstGeom prst="rect">
            <a:avLst/>
          </a:prstGeom>
          <a:noFill/>
        </p:spPr>
        <p:txBody>
          <a:bodyPr wrap="square" rtlCol="0">
            <a:spAutoFit/>
          </a:bodyPr>
          <a:lstStyle/>
          <a:p>
            <a:r>
              <a:rPr lang="en-US" sz="3600" dirty="0"/>
              <a:t>Distribution of ABV</a:t>
            </a:r>
          </a:p>
        </p:txBody>
      </p:sp>
      <p:sp>
        <p:nvSpPr>
          <p:cNvPr id="7" name="TextBox 6">
            <a:extLst>
              <a:ext uri="{FF2B5EF4-FFF2-40B4-BE49-F238E27FC236}">
                <a16:creationId xmlns:a16="http://schemas.microsoft.com/office/drawing/2014/main" id="{EF857FEE-6700-4429-B628-C9E495DF542D}"/>
              </a:ext>
            </a:extLst>
          </p:cNvPr>
          <p:cNvSpPr txBox="1"/>
          <p:nvPr/>
        </p:nvSpPr>
        <p:spPr>
          <a:xfrm>
            <a:off x="2316677" y="6227134"/>
            <a:ext cx="7558644" cy="369332"/>
          </a:xfrm>
          <a:prstGeom prst="rect">
            <a:avLst/>
          </a:prstGeom>
          <a:noFill/>
          <a:ln w="28575">
            <a:solidFill>
              <a:srgbClr val="FF0000"/>
            </a:solidFill>
          </a:ln>
        </p:spPr>
        <p:txBody>
          <a:bodyPr wrap="square" rtlCol="0">
            <a:spAutoFit/>
          </a:bodyPr>
          <a:lstStyle/>
          <a:p>
            <a:r>
              <a:rPr lang="en-US" dirty="0">
                <a:solidFill>
                  <a:srgbClr val="FFFF00"/>
                </a:solidFill>
              </a:rPr>
              <a:t>Long tailed distribution, however is fairly symmetric about roughly 6% alcohol.</a:t>
            </a:r>
          </a:p>
        </p:txBody>
      </p:sp>
    </p:spTree>
    <p:extLst>
      <p:ext uri="{BB962C8B-B14F-4D97-AF65-F5344CB8AC3E}">
        <p14:creationId xmlns:p14="http://schemas.microsoft.com/office/powerpoint/2010/main" val="45625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277287A-0434-4FE6-B08B-BFAEB14BC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572" y="1025364"/>
            <a:ext cx="7705725" cy="4629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BF04F3-D1B0-4B27-8BF4-E65F9F7659F1}"/>
              </a:ext>
            </a:extLst>
          </p:cNvPr>
          <p:cNvSpPr txBox="1"/>
          <p:nvPr/>
        </p:nvSpPr>
        <p:spPr>
          <a:xfrm>
            <a:off x="1622345" y="176648"/>
            <a:ext cx="8774502" cy="646331"/>
          </a:xfrm>
          <a:prstGeom prst="rect">
            <a:avLst/>
          </a:prstGeom>
          <a:noFill/>
        </p:spPr>
        <p:txBody>
          <a:bodyPr wrap="square" rtlCol="0">
            <a:spAutoFit/>
          </a:bodyPr>
          <a:lstStyle/>
          <a:p>
            <a:r>
              <a:rPr lang="en-US" sz="3600" dirty="0"/>
              <a:t>Relationship of Bitterness to Alcohol Content</a:t>
            </a:r>
          </a:p>
        </p:txBody>
      </p:sp>
      <p:sp>
        <p:nvSpPr>
          <p:cNvPr id="7" name="TextBox 6">
            <a:extLst>
              <a:ext uri="{FF2B5EF4-FFF2-40B4-BE49-F238E27FC236}">
                <a16:creationId xmlns:a16="http://schemas.microsoft.com/office/drawing/2014/main" id="{896502A8-CEBC-4847-A2B4-BB01ADF8884F}"/>
              </a:ext>
            </a:extLst>
          </p:cNvPr>
          <p:cNvSpPr txBox="1"/>
          <p:nvPr/>
        </p:nvSpPr>
        <p:spPr>
          <a:xfrm>
            <a:off x="581891" y="6001503"/>
            <a:ext cx="11554691" cy="369332"/>
          </a:xfrm>
          <a:prstGeom prst="rect">
            <a:avLst/>
          </a:prstGeom>
          <a:noFill/>
          <a:ln w="28575">
            <a:solidFill>
              <a:srgbClr val="FF0000"/>
            </a:solidFill>
          </a:ln>
        </p:spPr>
        <p:txBody>
          <a:bodyPr wrap="square" rtlCol="0">
            <a:spAutoFit/>
          </a:bodyPr>
          <a:lstStyle/>
          <a:p>
            <a:r>
              <a:rPr lang="en-US" dirty="0">
                <a:solidFill>
                  <a:srgbClr val="FFFF00"/>
                </a:solidFill>
              </a:rPr>
              <a:t>Some evidence of linear trend, however there is larger variation in bitterness among beers with higher alcohol content.</a:t>
            </a:r>
          </a:p>
        </p:txBody>
      </p:sp>
    </p:spTree>
    <p:extLst>
      <p:ext uri="{BB962C8B-B14F-4D97-AF65-F5344CB8AC3E}">
        <p14:creationId xmlns:p14="http://schemas.microsoft.com/office/powerpoint/2010/main" val="731638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550864-F7BC-4C70-B080-3FC89CF58139}"/>
              </a:ext>
            </a:extLst>
          </p:cNvPr>
          <p:cNvPicPr>
            <a:picLocks noChangeAspect="1"/>
          </p:cNvPicPr>
          <p:nvPr/>
        </p:nvPicPr>
        <p:blipFill>
          <a:blip r:embed="rId2"/>
          <a:stretch>
            <a:fillRect/>
          </a:stretch>
        </p:blipFill>
        <p:spPr>
          <a:xfrm>
            <a:off x="304096" y="1929738"/>
            <a:ext cx="5508146" cy="3384470"/>
          </a:xfrm>
          <a:prstGeom prst="rect">
            <a:avLst/>
          </a:prstGeom>
        </p:spPr>
      </p:pic>
      <p:sp>
        <p:nvSpPr>
          <p:cNvPr id="12" name="TextBox 11">
            <a:extLst>
              <a:ext uri="{FF2B5EF4-FFF2-40B4-BE49-F238E27FC236}">
                <a16:creationId xmlns:a16="http://schemas.microsoft.com/office/drawing/2014/main" id="{8FC71F5F-3A45-4844-AE14-239C0FA55015}"/>
              </a:ext>
            </a:extLst>
          </p:cNvPr>
          <p:cNvSpPr txBox="1"/>
          <p:nvPr/>
        </p:nvSpPr>
        <p:spPr>
          <a:xfrm>
            <a:off x="4567425" y="53441"/>
            <a:ext cx="2979343" cy="646331"/>
          </a:xfrm>
          <a:prstGeom prst="rect">
            <a:avLst/>
          </a:prstGeom>
          <a:noFill/>
        </p:spPr>
        <p:txBody>
          <a:bodyPr wrap="square" rtlCol="0">
            <a:spAutoFit/>
          </a:bodyPr>
          <a:lstStyle/>
          <a:p>
            <a:r>
              <a:rPr lang="en-US" sz="3600" dirty="0"/>
              <a:t>KNN Accuracy</a:t>
            </a:r>
          </a:p>
        </p:txBody>
      </p:sp>
      <p:sp>
        <p:nvSpPr>
          <p:cNvPr id="14" name="TextBox 13">
            <a:extLst>
              <a:ext uri="{FF2B5EF4-FFF2-40B4-BE49-F238E27FC236}">
                <a16:creationId xmlns:a16="http://schemas.microsoft.com/office/drawing/2014/main" id="{C0FE8CD5-1787-4DC2-A4F1-7D02CAF6457D}"/>
              </a:ext>
            </a:extLst>
          </p:cNvPr>
          <p:cNvSpPr txBox="1"/>
          <p:nvPr/>
        </p:nvSpPr>
        <p:spPr>
          <a:xfrm>
            <a:off x="2557162" y="1283407"/>
            <a:ext cx="1052937" cy="769441"/>
          </a:xfrm>
          <a:prstGeom prst="rect">
            <a:avLst/>
          </a:prstGeom>
          <a:noFill/>
        </p:spPr>
        <p:txBody>
          <a:bodyPr wrap="square" rtlCol="0">
            <a:spAutoFit/>
          </a:bodyPr>
          <a:lstStyle/>
          <a:p>
            <a:r>
              <a:rPr lang="en-US" sz="4400" dirty="0">
                <a:solidFill>
                  <a:srgbClr val="99FF66"/>
                </a:solidFill>
              </a:rPr>
              <a:t>IPA</a:t>
            </a:r>
          </a:p>
        </p:txBody>
      </p:sp>
      <p:sp>
        <p:nvSpPr>
          <p:cNvPr id="15" name="TextBox 14">
            <a:extLst>
              <a:ext uri="{FF2B5EF4-FFF2-40B4-BE49-F238E27FC236}">
                <a16:creationId xmlns:a16="http://schemas.microsoft.com/office/drawing/2014/main" id="{BE35A165-E5F2-4961-B53A-AA9A9B5533A0}"/>
              </a:ext>
            </a:extLst>
          </p:cNvPr>
          <p:cNvSpPr txBox="1"/>
          <p:nvPr/>
        </p:nvSpPr>
        <p:spPr>
          <a:xfrm>
            <a:off x="8718476" y="1283407"/>
            <a:ext cx="1137305" cy="769441"/>
          </a:xfrm>
          <a:prstGeom prst="rect">
            <a:avLst/>
          </a:prstGeom>
          <a:noFill/>
        </p:spPr>
        <p:txBody>
          <a:bodyPr wrap="square" rtlCol="0">
            <a:spAutoFit/>
          </a:bodyPr>
          <a:lstStyle/>
          <a:p>
            <a:r>
              <a:rPr lang="en-US" sz="4400" dirty="0">
                <a:solidFill>
                  <a:srgbClr val="00FFFF"/>
                </a:solidFill>
              </a:rPr>
              <a:t>Ale</a:t>
            </a:r>
          </a:p>
        </p:txBody>
      </p:sp>
      <p:pic>
        <p:nvPicPr>
          <p:cNvPr id="16" name="Picture 15">
            <a:extLst>
              <a:ext uri="{FF2B5EF4-FFF2-40B4-BE49-F238E27FC236}">
                <a16:creationId xmlns:a16="http://schemas.microsoft.com/office/drawing/2014/main" id="{88B2A074-F7D1-437A-8677-B76FC154AF92}"/>
              </a:ext>
            </a:extLst>
          </p:cNvPr>
          <p:cNvPicPr>
            <a:picLocks noChangeAspect="1"/>
          </p:cNvPicPr>
          <p:nvPr/>
        </p:nvPicPr>
        <p:blipFill>
          <a:blip r:embed="rId3"/>
          <a:stretch>
            <a:fillRect/>
          </a:stretch>
        </p:blipFill>
        <p:spPr>
          <a:xfrm>
            <a:off x="6151280" y="1870360"/>
            <a:ext cx="5736624" cy="3443847"/>
          </a:xfrm>
          <a:prstGeom prst="rect">
            <a:avLst/>
          </a:prstGeom>
        </p:spPr>
      </p:pic>
      <p:sp>
        <p:nvSpPr>
          <p:cNvPr id="17" name="TextBox 16">
            <a:extLst>
              <a:ext uri="{FF2B5EF4-FFF2-40B4-BE49-F238E27FC236}">
                <a16:creationId xmlns:a16="http://schemas.microsoft.com/office/drawing/2014/main" id="{2CEB3756-8385-4325-806F-CE983F61C69C}"/>
              </a:ext>
            </a:extLst>
          </p:cNvPr>
          <p:cNvSpPr txBox="1"/>
          <p:nvPr/>
        </p:nvSpPr>
        <p:spPr>
          <a:xfrm>
            <a:off x="1966046" y="5775872"/>
            <a:ext cx="8597055" cy="369332"/>
          </a:xfrm>
          <a:prstGeom prst="rect">
            <a:avLst/>
          </a:prstGeom>
          <a:noFill/>
          <a:ln w="28575">
            <a:solidFill>
              <a:srgbClr val="FF0000"/>
            </a:solidFill>
          </a:ln>
        </p:spPr>
        <p:txBody>
          <a:bodyPr wrap="square" rtlCol="0">
            <a:spAutoFit/>
          </a:bodyPr>
          <a:lstStyle/>
          <a:p>
            <a:r>
              <a:rPr lang="en-US" dirty="0">
                <a:solidFill>
                  <a:srgbClr val="FFFF00"/>
                </a:solidFill>
              </a:rPr>
              <a:t>Bitterness and Alcohol Content are more strongly related for IPA style beers than for Ale’s.</a:t>
            </a:r>
          </a:p>
        </p:txBody>
      </p:sp>
    </p:spTree>
    <p:extLst>
      <p:ext uri="{BB962C8B-B14F-4D97-AF65-F5344CB8AC3E}">
        <p14:creationId xmlns:p14="http://schemas.microsoft.com/office/powerpoint/2010/main" val="876528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6D62E7-5EF5-4023-A561-182A85E6764D}"/>
              </a:ext>
            </a:extLst>
          </p:cNvPr>
          <p:cNvPicPr>
            <a:picLocks noChangeAspect="1"/>
          </p:cNvPicPr>
          <p:nvPr/>
        </p:nvPicPr>
        <p:blipFill>
          <a:blip r:embed="rId2"/>
          <a:stretch>
            <a:fillRect/>
          </a:stretch>
        </p:blipFill>
        <p:spPr>
          <a:xfrm>
            <a:off x="1651512" y="467876"/>
            <a:ext cx="8983365" cy="5442152"/>
          </a:xfrm>
          <a:prstGeom prst="rect">
            <a:avLst/>
          </a:prstGeom>
        </p:spPr>
      </p:pic>
      <p:sp>
        <p:nvSpPr>
          <p:cNvPr id="6" name="TextBox 5">
            <a:extLst>
              <a:ext uri="{FF2B5EF4-FFF2-40B4-BE49-F238E27FC236}">
                <a16:creationId xmlns:a16="http://schemas.microsoft.com/office/drawing/2014/main" id="{9373B107-E3DB-4A9A-99D2-1A05F1370748}"/>
              </a:ext>
            </a:extLst>
          </p:cNvPr>
          <p:cNvSpPr txBox="1"/>
          <p:nvPr/>
        </p:nvSpPr>
        <p:spPr>
          <a:xfrm>
            <a:off x="5428388" y="6020792"/>
            <a:ext cx="1429614" cy="369332"/>
          </a:xfrm>
          <a:prstGeom prst="rect">
            <a:avLst/>
          </a:prstGeom>
          <a:noFill/>
        </p:spPr>
        <p:txBody>
          <a:bodyPr wrap="square" rtlCol="0">
            <a:spAutoFit/>
          </a:bodyPr>
          <a:lstStyle/>
          <a:p>
            <a:r>
              <a:rPr lang="en-US" dirty="0"/>
              <a:t>Min points=4</a:t>
            </a:r>
          </a:p>
        </p:txBody>
      </p:sp>
    </p:spTree>
    <p:extLst>
      <p:ext uri="{BB962C8B-B14F-4D97-AF65-F5344CB8AC3E}">
        <p14:creationId xmlns:p14="http://schemas.microsoft.com/office/powerpoint/2010/main" val="16493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{B622AC12-73D4-4969-9F77-7633732A4DD2}tf03457452</Template>
  <TotalTime>6290</TotalTime>
  <Words>355</Words>
  <Application>Microsoft Office PowerPoint</Application>
  <PresentationFormat>Widescreen</PresentationFormat>
  <Paragraphs>56</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Whitney</vt:lpstr>
      <vt:lpstr>Celestial</vt:lpstr>
      <vt:lpstr>Case study 1 ds6306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Predictions</dc:title>
  <dc:creator>Braden Anderson</dc:creator>
  <cp:lastModifiedBy>Braden Anderson</cp:lastModifiedBy>
  <cp:revision>100</cp:revision>
  <dcterms:created xsi:type="dcterms:W3CDTF">2021-03-14T04:55:50Z</dcterms:created>
  <dcterms:modified xsi:type="dcterms:W3CDTF">2021-10-23T23:55:23Z</dcterms:modified>
</cp:coreProperties>
</file>